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4"/>
  </p:notesMasterIdLst>
  <p:sldIdLst>
    <p:sldId id="256" r:id="rId5"/>
    <p:sldId id="264" r:id="rId6"/>
    <p:sldId id="258" r:id="rId7"/>
    <p:sldId id="259" r:id="rId8"/>
    <p:sldId id="266" r:id="rId9"/>
    <p:sldId id="267" r:id="rId10"/>
    <p:sldId id="268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1810F6-7DFB-4A09-8503-C4385545849A}" v="277" dt="2021-10-06T00:41:53.560"/>
    <p1510:client id="{4D5D03B6-A8D3-4671-A1BE-0DB993599A8F}" v="125" dt="2021-10-06T23:52:24.487"/>
    <p1510:client id="{52B825B5-2DC7-45F8-A034-6F52B1827377}" v="56" dt="2021-10-06T20:15:15.025"/>
    <p1510:client id="{DC837A62-E07B-4777-90B0-B0580523D1DD}" v="6" dt="2021-10-06T18:31:11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57" autoAdjust="0"/>
  </p:normalViewPr>
  <p:slideViewPr>
    <p:cSldViewPr snapToGrid="0">
      <p:cViewPr varScale="1">
        <p:scale>
          <a:sx n="103" d="100"/>
          <a:sy n="103" d="100"/>
        </p:scale>
        <p:origin x="144" y="2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46B73-3978-44B5-BC5F-6E287696B706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07A50-8281-49BC-9D30-AC6E9C2AE6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7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07A50-8281-49BC-9D30-AC6E9C2AE6A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09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07A50-8281-49BC-9D30-AC6E9C2AE6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4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07A50-8281-49BC-9D30-AC6E9C2AE6A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9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4a"/><Relationship Id="rId7" Type="http://schemas.openxmlformats.org/officeDocument/2006/relationships/hyperlink" Target="http://www.pacer.gov/" TargetMode="External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4.m4a"/><Relationship Id="rId10" Type="http://schemas.openxmlformats.org/officeDocument/2006/relationships/image" Target="../media/image2.png"/><Relationship Id="rId4" Type="http://schemas.microsoft.com/office/2007/relationships/media" Target="../media/media4.m4a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image" Target="../media/image6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6.m4a"/><Relationship Id="rId4" Type="http://schemas.microsoft.com/office/2007/relationships/media" Target="../media/media6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7.m4a"/><Relationship Id="rId7" Type="http://schemas.openxmlformats.org/officeDocument/2006/relationships/image" Target="../media/image8.pn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hyperlink" Target="https://pacer.uscourts.gov/register-account/pacer-case-search-only" TargetMode="Externa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2.png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hyperlink" Target="https://pacer.uscourts.gov/file-case/court-cmecf-lookup" TargetMode="Externa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audio" Target="../media/media11.m4a"/><Relationship Id="rId7" Type="http://schemas.openxmlformats.org/officeDocument/2006/relationships/image" Target="../media/image12.png"/><Relationship Id="rId2" Type="http://schemas.microsoft.com/office/2007/relationships/media" Target="../media/media11.m4a"/><Relationship Id="rId1" Type="http://schemas.openxmlformats.org/officeDocument/2006/relationships/tags" Target="../tags/tag9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2606-78E1-438C-9134-B93183EEE5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Migrating to the Next Generation of CM/ECF (NextGen)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CD7B8-FB2A-47DC-9BA1-7B662183DE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by the Los Angeles County Treasurer and tax collector</a:t>
            </a:r>
          </a:p>
          <a:p>
            <a:r>
              <a:rPr lang="en-US" b="1" dirty="0">
                <a:solidFill>
                  <a:srgbClr val="FFC000"/>
                </a:solidFill>
              </a:rPr>
              <a:t>In Collaboration with the California association of County Treasurers and Tax collectors</a:t>
            </a:r>
          </a:p>
          <a:p>
            <a:r>
              <a:rPr lang="en-US" b="1" dirty="0">
                <a:solidFill>
                  <a:srgbClr val="FFC000"/>
                </a:solidFill>
              </a:rPr>
              <a:t>October 2021</a:t>
            </a:r>
          </a:p>
        </p:txBody>
      </p:sp>
      <p:pic>
        <p:nvPicPr>
          <p:cNvPr id="5" name="New slide 1">
            <a:hlinkClick r:id="" action="ppaction://media"/>
            <a:extLst>
              <a:ext uri="{FF2B5EF4-FFF2-40B4-BE49-F238E27FC236}">
                <a16:creationId xmlns:a16="http://schemas.microsoft.com/office/drawing/2014/main" id="{2FA12D51-1A53-4B87-87C8-B5A656195F0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" y="6400800"/>
            <a:ext cx="274320" cy="274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4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793">
        <p14:reveal/>
      </p:transition>
    </mc:Choice>
    <mc:Fallback xmlns="">
      <p:transition spd="slow" advTm="407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" objId="5"/>
        <p14:stopEvt time="38957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8E6EAF-A5E0-4372-B232-90330C28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529" y="1447800"/>
            <a:ext cx="2793159" cy="1054769"/>
          </a:xfrm>
        </p:spPr>
        <p:txBody>
          <a:bodyPr/>
          <a:lstStyle/>
          <a:p>
            <a:r>
              <a:rPr lang="en-US" sz="3200" dirty="0">
                <a:solidFill>
                  <a:srgbClr val="EBEBEB"/>
                </a:solidFill>
              </a:rPr>
              <a:t>What is NextGen?</a:t>
            </a:r>
            <a:endParaRPr lang="en-US" sz="3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350721-CB30-4935-B494-8EA4DDBBD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145" y="1766921"/>
            <a:ext cx="5190065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Benefits of NexGen for the CM/ECF Filer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Simplifies electronic filing.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Single Central Sign-On account.</a:t>
            </a:r>
            <a:endParaRPr lang="en-U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FF53164-970E-466D-8F92-8A0352E199A5}"/>
              </a:ext>
            </a:extLst>
          </p:cNvPr>
          <p:cNvSpPr/>
          <p:nvPr/>
        </p:nvSpPr>
        <p:spPr>
          <a:xfrm rot="5400000">
            <a:off x="7698221" y="2235244"/>
            <a:ext cx="788566" cy="26844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D3654F-5109-4DDB-95CC-AA8B79DA2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1657" y="1051734"/>
            <a:ext cx="3181685" cy="6464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B3E22C-FDB7-4AAF-8B81-89C2E7D37F9F}"/>
              </a:ext>
            </a:extLst>
          </p:cNvPr>
          <p:cNvSpPr/>
          <p:nvPr/>
        </p:nvSpPr>
        <p:spPr>
          <a:xfrm>
            <a:off x="6003830" y="2759135"/>
            <a:ext cx="41773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spc="300" dirty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NextGen</a:t>
            </a:r>
            <a:endParaRPr lang="en-US" sz="7200" spc="300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4" name="Slide no. 2">
            <a:hlinkClick r:id="" action="ppaction://media"/>
            <a:extLst>
              <a:ext uri="{FF2B5EF4-FFF2-40B4-BE49-F238E27FC236}">
                <a16:creationId xmlns:a16="http://schemas.microsoft.com/office/drawing/2014/main" id="{55AE8977-2830-4DF2-AEFE-95F9526349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" y="6400800"/>
            <a:ext cx="274320" cy="274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240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7255">
        <p:split orient="vert"/>
      </p:transition>
    </mc:Choice>
    <mc:Fallback xmlns="">
      <p:transition spd="slow" advTm="6725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3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48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</p:bldLst>
  </p:timing>
  <p:extLst>
    <p:ext uri="{E180D4A7-C9FB-4DFB-919C-405C955672EB}">
      <p14:showEvtLst xmlns:p14="http://schemas.microsoft.com/office/powerpoint/2010/main">
        <p14:playEvt time="0" objId="14"/>
        <p14:stopEvt time="65955" objId="1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379D9-6978-4B35-8E67-2BA31458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Successfully Transition to NextGen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CA720-1DD7-4383-8822-B12911865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313" y="2694366"/>
            <a:ext cx="4186106" cy="235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Go to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www.pacer.gov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SzPct val="90000"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My Account and Billing</a:t>
            </a:r>
          </a:p>
          <a:p>
            <a:pPr lvl="1">
              <a:buSzPct val="90000"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Manage My Account Login. 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2D1A02-537B-4BCE-9D5F-A1D64FF726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8708" y="5574965"/>
            <a:ext cx="5130681" cy="10592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B0A8E8-3145-4BA9-89A0-173AF8357D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724" y="2396380"/>
            <a:ext cx="7010302" cy="2652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E63D1E-7622-454F-A30F-5359DBE6A340}"/>
              </a:ext>
            </a:extLst>
          </p:cNvPr>
          <p:cNvSpPr/>
          <p:nvPr/>
        </p:nvSpPr>
        <p:spPr>
          <a:xfrm>
            <a:off x="414524" y="5561166"/>
            <a:ext cx="6288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If account type is listed as </a:t>
            </a:r>
            <a:r>
              <a:rPr lang="en-US" b="1" dirty="0"/>
              <a:t>Legacy PACER Account</a:t>
            </a:r>
          </a:p>
          <a:p>
            <a:pPr marL="1200150" lvl="2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Upgrade</a:t>
            </a:r>
            <a:r>
              <a:rPr lang="en-US" dirty="0"/>
              <a:t> 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7B401B1D-07E7-4034-A9E0-48FB61309307}"/>
              </a:ext>
            </a:extLst>
          </p:cNvPr>
          <p:cNvSpPr/>
          <p:nvPr/>
        </p:nvSpPr>
        <p:spPr>
          <a:xfrm>
            <a:off x="8026797" y="2827988"/>
            <a:ext cx="176168" cy="1510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283E5EC4-A4BE-4350-B521-E78CA6365C09}"/>
              </a:ext>
            </a:extLst>
          </p:cNvPr>
          <p:cNvSpPr/>
          <p:nvPr/>
        </p:nvSpPr>
        <p:spPr>
          <a:xfrm>
            <a:off x="644756" y="5688688"/>
            <a:ext cx="176168" cy="1510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Slide no.3">
            <a:hlinkClick r:id="" action="ppaction://media"/>
            <a:extLst>
              <a:ext uri="{FF2B5EF4-FFF2-40B4-BE49-F238E27FC236}">
                <a16:creationId xmlns:a16="http://schemas.microsoft.com/office/drawing/2014/main" id="{C08AD8EC-23A8-4701-A243-BD22B34724A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440" y="6400800"/>
            <a:ext cx="274320" cy="274320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16D4C382-1DE7-4B57-8CC7-A335E8FB9C42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82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448">
        <p:split orient="vert"/>
      </p:transition>
    </mc:Choice>
    <mc:Fallback xmlns="">
      <p:transition spd="slow" advTm="3244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4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697" x="9118600" y="3022600"/>
          <p14:tracePt t="8008" x="9131300" y="3022600"/>
          <p14:tracePt t="8019" x="9137650" y="3022600"/>
          <p14:tracePt t="8025" x="9144000" y="3022600"/>
          <p14:tracePt t="8036" x="9150350" y="3022600"/>
          <p14:tracePt t="8053" x="9156700" y="3028950"/>
          <p14:tracePt t="8057" x="9163050" y="3035300"/>
          <p14:tracePt t="8070" x="9169400" y="3035300"/>
          <p14:tracePt t="8074" x="9182100" y="3035300"/>
          <p14:tracePt t="8086" x="9201150" y="3041650"/>
          <p14:tracePt t="8103" x="9226550" y="3048000"/>
          <p14:tracePt t="8119" x="9251950" y="3054350"/>
          <p14:tracePt t="8136" x="9277350" y="3060700"/>
          <p14:tracePt t="8153" x="9309100" y="3067050"/>
          <p14:tracePt t="8170" x="9328150" y="3073400"/>
          <p14:tracePt t="8176" x="9340850" y="3073400"/>
          <p14:tracePt t="8186" x="9353550" y="3079750"/>
          <p14:tracePt t="8194" x="9366250" y="3079750"/>
          <p14:tracePt t="8203" x="9378950" y="3079750"/>
          <p14:tracePt t="8220" x="9404350" y="3092450"/>
          <p14:tracePt t="8227" x="9417050" y="3092450"/>
          <p14:tracePt t="8230" x="9436100" y="3098800"/>
          <p14:tracePt t="8255" x="9480550" y="3105150"/>
          <p14:tracePt t="8270" x="9505950" y="3111500"/>
          <p14:tracePt t="8287" x="9544050" y="3117850"/>
          <p14:tracePt t="8296" x="9563100" y="3117850"/>
          <p14:tracePt t="8319" x="9601200" y="3124200"/>
          <p14:tracePt t="8336" x="9632950" y="3130550"/>
          <p14:tracePt t="8353" x="9664700" y="3136900"/>
          <p14:tracePt t="8361" x="9677400" y="3136900"/>
          <p14:tracePt t="8369" x="9683750" y="3136900"/>
          <p14:tracePt t="8386" x="9709150" y="3143250"/>
          <p14:tracePt t="8403" x="9721850" y="3143250"/>
          <p14:tracePt t="8407" x="9728200" y="3143250"/>
          <p14:tracePt t="8420" x="9734550" y="3143250"/>
          <p14:tracePt t="8437" x="9747250" y="3149600"/>
          <p14:tracePt t="8441" x="9753600" y="3149600"/>
          <p14:tracePt t="8454" x="9772650" y="3149600"/>
          <p14:tracePt t="8470" x="9791700" y="3149600"/>
          <p14:tracePt t="8487" x="9810750" y="3149600"/>
          <p14:tracePt t="8504" x="9842500" y="3149600"/>
          <p14:tracePt t="8520" x="9867900" y="3149600"/>
          <p14:tracePt t="8537" x="9906000" y="3155950"/>
          <p14:tracePt t="8554" x="9937750" y="3155950"/>
          <p14:tracePt t="8559" x="9956800" y="3155950"/>
          <p14:tracePt t="8570" x="9975850" y="3162300"/>
          <p14:tracePt t="8587" x="9994900" y="3162300"/>
          <p14:tracePt t="8592" x="10001250" y="3162300"/>
          <p14:tracePt t="8603" x="10013950" y="3162300"/>
          <p14:tracePt t="8620" x="10033000" y="3162300"/>
          <p14:tracePt t="8637" x="10045700" y="3162300"/>
          <p14:tracePt t="8654" x="10071100" y="3162300"/>
          <p14:tracePt t="8670" x="10096500" y="3162300"/>
          <p14:tracePt t="8687" x="10121900" y="3162300"/>
          <p14:tracePt t="8704" x="10134600" y="3162300"/>
          <p14:tracePt t="8720" x="10153650" y="3162300"/>
          <p14:tracePt t="8737" x="10172700" y="3162300"/>
          <p14:tracePt t="8754" x="10179050" y="3155950"/>
          <p14:tracePt t="8770" x="10191750" y="3155950"/>
          <p14:tracePt t="8775" x="10198100" y="3155950"/>
          <p14:tracePt t="8787" x="10210800" y="3155950"/>
          <p14:tracePt t="8804" x="10223500" y="3155950"/>
          <p14:tracePt t="8820" x="10229850" y="3155950"/>
          <p14:tracePt t="8824" x="10242550" y="3155950"/>
          <p14:tracePt t="8837" x="10248900" y="3155950"/>
          <p14:tracePt t="8854" x="10274300" y="3155950"/>
          <p14:tracePt t="8870" x="10293350" y="3155950"/>
          <p14:tracePt t="8887" x="10318750" y="3155950"/>
          <p14:tracePt t="8904" x="10331450" y="3155950"/>
          <p14:tracePt t="8921" x="10356850" y="3155950"/>
          <p14:tracePt t="8937" x="10369550" y="3155950"/>
          <p14:tracePt t="8954" x="10388600" y="3155950"/>
          <p14:tracePt t="8959" x="10394950" y="3155950"/>
          <p14:tracePt t="8970" x="10401300" y="3155950"/>
          <p14:tracePt t="8987" x="10420350" y="3155950"/>
          <p14:tracePt t="8992" x="10433050" y="3155950"/>
          <p14:tracePt t="9004" x="10452100" y="3155950"/>
          <p14:tracePt t="9038" x="10509250" y="3155950"/>
          <p14:tracePt t="9040" x="10521950" y="3155950"/>
          <p14:tracePt t="9054" x="10534650" y="3155950"/>
          <p14:tracePt t="9070" x="10547350" y="3155950"/>
          <p14:tracePt t="9087" x="10566400" y="3155950"/>
          <p14:tracePt t="9104" x="10585450" y="3155950"/>
          <p14:tracePt t="9120" x="10604500" y="3155950"/>
          <p14:tracePt t="9137" x="10617200" y="3155950"/>
          <p14:tracePt t="9154" x="10636250" y="3155950"/>
          <p14:tracePt t="9170" x="10648950" y="3155950"/>
          <p14:tracePt t="9188" x="10655300" y="3155950"/>
          <p14:tracePt t="9204" x="10661650" y="3155950"/>
          <p14:tracePt t="9220" x="10668000" y="3155950"/>
          <p14:tracePt t="9226" x="10674350" y="3155950"/>
          <p14:tracePt t="9254" x="10687050" y="3155950"/>
          <p14:tracePt t="9270" x="10699750" y="3155950"/>
          <p14:tracePt t="9288" x="10712450" y="3155950"/>
          <p14:tracePt t="9304" x="10718800" y="3155950"/>
          <p14:tracePt t="9338" x="10725150" y="3155950"/>
          <p14:tracePt t="9432" x="10731500" y="3155950"/>
          <p14:tracePt t="9871" x="10737850" y="3155950"/>
          <p14:tracePt t="9888" x="10737850" y="3162300"/>
          <p14:tracePt t="9921" x="10744200" y="3162300"/>
          <p14:tracePt t="9965" x="10750550" y="3162300"/>
          <p14:tracePt t="10210" x="0" y="0"/>
        </p14:tracePtLst>
        <p14:tracePtLst>
          <p14:tracePt t="12025" x="4032250" y="3149600"/>
          <p14:tracePt t="12239" x="4038600" y="3149600"/>
          <p14:tracePt t="12257" x="4044950" y="3149600"/>
          <p14:tracePt t="12274" x="4057650" y="3149600"/>
          <p14:tracePt t="12290" x="4064000" y="3149600"/>
          <p14:tracePt t="12296" x="4076700" y="3155950"/>
          <p14:tracePt t="12307" x="4089400" y="3155950"/>
          <p14:tracePt t="12324" x="4121150" y="3162300"/>
          <p14:tracePt t="12327" x="4127500" y="3162300"/>
          <p14:tracePt t="12340" x="4146550" y="3162300"/>
          <p14:tracePt t="12358" x="4165600" y="3168650"/>
          <p14:tracePt t="12391" x="4191000" y="3175000"/>
          <p14:tracePt t="12409" x="4216400" y="3181350"/>
          <p14:tracePt t="12416" x="4229100" y="3187700"/>
          <p14:tracePt t="12424" x="4248150" y="3187700"/>
          <p14:tracePt t="12441" x="4267200" y="3187700"/>
          <p14:tracePt t="12457" x="4292600" y="3194050"/>
          <p14:tracePt t="12474" x="4311650" y="3200400"/>
          <p14:tracePt t="12491" x="4343400" y="3206750"/>
          <p14:tracePt t="12497" x="4356100" y="3206750"/>
          <p14:tracePt t="12507" x="4375150" y="3206750"/>
          <p14:tracePt t="12524" x="4394200" y="3213100"/>
          <p14:tracePt t="12528" x="4413250" y="3213100"/>
          <p14:tracePt t="12541" x="4425950" y="3213100"/>
          <p14:tracePt t="12558" x="4451350" y="3213100"/>
          <p14:tracePt t="12574" x="4489450" y="3213100"/>
          <p14:tracePt t="12591" x="4521200" y="3219450"/>
          <p14:tracePt t="12608" x="4552950" y="3219450"/>
          <p14:tracePt t="12624" x="4584700" y="3219450"/>
          <p14:tracePt t="12641" x="4603750" y="3219450"/>
          <p14:tracePt t="12657" x="4629150" y="3219450"/>
          <p14:tracePt t="12663" x="4641850" y="3219450"/>
          <p14:tracePt t="12674" x="4654550" y="3219450"/>
          <p14:tracePt t="12691" x="4679950" y="3213100"/>
          <p14:tracePt t="12696" x="4699000" y="3213100"/>
          <p14:tracePt t="12708" x="4711700" y="3213100"/>
          <p14:tracePt t="12711" x="4724400" y="3213100"/>
          <p14:tracePt t="12724" x="4737100" y="3206750"/>
          <p14:tracePt t="12741" x="4762500" y="3200400"/>
          <p14:tracePt t="12745" x="4781550" y="3200400"/>
          <p14:tracePt t="12758" x="4813300" y="3194050"/>
          <p14:tracePt t="12774" x="4832350" y="3194050"/>
          <p14:tracePt t="12791" x="4857750" y="3194050"/>
          <p14:tracePt t="12808" x="4864100" y="3194050"/>
          <p14:tracePt t="12824" x="4876800" y="3194050"/>
          <p14:tracePt t="12841" x="4895850" y="3194050"/>
          <p14:tracePt t="12858" x="4914900" y="3194050"/>
          <p14:tracePt t="12864" x="4921250" y="3194050"/>
          <p14:tracePt t="12874" x="4933950" y="3194050"/>
          <p14:tracePt t="12891" x="4946650" y="3194050"/>
          <p14:tracePt t="12898" x="4959350" y="3194050"/>
          <p14:tracePt t="12908" x="4965700" y="3194050"/>
          <p14:tracePt t="12924" x="4978400" y="3194050"/>
          <p14:tracePt t="12931" x="4997450" y="3194050"/>
          <p14:tracePt t="12934" x="5003800" y="3194050"/>
          <p14:tracePt t="12958" x="5035550" y="3194050"/>
          <p14:tracePt t="12975" x="5060950" y="3194050"/>
          <p14:tracePt t="12991" x="5073650" y="3194050"/>
          <p14:tracePt t="13008" x="5086350" y="3200400"/>
          <p14:tracePt t="13016" x="5099050" y="3200400"/>
          <p14:tracePt t="13041" x="5105400" y="3200400"/>
          <p14:tracePt t="13251" x="0" y="0"/>
        </p14:tracePtLst>
        <p14:tracePtLst>
          <p14:tracePt t="14290" x="4044950" y="3422650"/>
          <p14:tracePt t="14399" x="4051300" y="3422650"/>
          <p14:tracePt t="14424" x="4057650" y="3422650"/>
          <p14:tracePt t="14442" x="4070350" y="3422650"/>
          <p14:tracePt t="14459" x="4089400" y="3422650"/>
          <p14:tracePt t="14475" x="4102100" y="3422650"/>
          <p14:tracePt t="14509" x="4108450" y="3422650"/>
          <p14:tracePt t="14511" x="4114800" y="3422650"/>
          <p14:tracePt t="14542" x="4121150" y="3422650"/>
          <p14:tracePt t="14559" x="4127500" y="3422650"/>
          <p14:tracePt t="14575" x="4133850" y="3422650"/>
          <p14:tracePt t="14592" x="4140200" y="3422650"/>
          <p14:tracePt t="14609" x="4159250" y="3422650"/>
          <p14:tracePt t="14626" x="4178300" y="3422650"/>
          <p14:tracePt t="14642" x="4191000" y="3422650"/>
          <p14:tracePt t="14659" x="4210050" y="3422650"/>
          <p14:tracePt t="14663" x="4216400" y="3422650"/>
          <p14:tracePt t="14676" x="4222750" y="3422650"/>
          <p14:tracePt t="14692" x="4241800" y="3422650"/>
          <p14:tracePt t="14696" x="4248150" y="3422650"/>
          <p14:tracePt t="14726" x="4267200" y="3422650"/>
          <p14:tracePt t="14743" x="4286250" y="3422650"/>
          <p14:tracePt t="14759" x="4298950" y="3422650"/>
          <p14:tracePt t="14776" x="4330700" y="3422650"/>
          <p14:tracePt t="14793" x="4356100" y="3422650"/>
          <p14:tracePt t="14809" x="4375150" y="3422650"/>
          <p14:tracePt t="14826" x="4400550" y="3422650"/>
          <p14:tracePt t="14843" x="4419600" y="3422650"/>
          <p14:tracePt t="14847" x="4438650" y="3422650"/>
          <p14:tracePt t="14860" x="4445000" y="3422650"/>
          <p14:tracePt t="14864" x="4457700" y="3429000"/>
          <p14:tracePt t="14877" x="4470400" y="3429000"/>
          <p14:tracePt t="14893" x="4495800" y="3429000"/>
          <p14:tracePt t="14897" x="4508500" y="3429000"/>
          <p14:tracePt t="14910" x="4521200" y="3429000"/>
          <p14:tracePt t="14926" x="4540250" y="3435350"/>
          <p14:tracePt t="14943" x="4559300" y="3441700"/>
          <p14:tracePt t="14960" x="4591050" y="3448050"/>
          <p14:tracePt t="14976" x="4616450" y="3448050"/>
          <p14:tracePt t="14993" x="4641850" y="3448050"/>
          <p14:tracePt t="14999" x="4654550" y="3454400"/>
          <p14:tracePt t="15010" x="4660900" y="3454400"/>
          <p14:tracePt t="15027" x="4686300" y="3460750"/>
          <p14:tracePt t="15031" x="4699000" y="3460750"/>
          <p14:tracePt t="15043" x="4705350" y="3460750"/>
          <p14:tracePt t="15060" x="4724400" y="3460750"/>
          <p14:tracePt t="15065" x="4743450" y="3467100"/>
          <p14:tracePt t="15077" x="4749800" y="3467100"/>
          <p14:tracePt t="15095" x="4787900" y="3473450"/>
          <p14:tracePt t="15110" x="4826000" y="3479800"/>
          <p14:tracePt t="15126" x="4864100" y="3479800"/>
          <p14:tracePt t="15143" x="4895850" y="3486150"/>
          <p14:tracePt t="15160" x="4927600" y="3492500"/>
          <p14:tracePt t="15177" x="4959350" y="3492500"/>
          <p14:tracePt t="15193" x="4997450" y="3498850"/>
          <p14:tracePt t="15200" x="5016500" y="3505200"/>
          <p14:tracePt t="15210" x="5035550" y="3505200"/>
          <p14:tracePt t="15227" x="5080000" y="3511550"/>
          <p14:tracePt t="15231" x="5099050" y="3511550"/>
          <p14:tracePt t="15243" x="5111750" y="3511550"/>
          <p14:tracePt t="15260" x="5149850" y="3517900"/>
          <p14:tracePt t="15264" x="5162550" y="3517900"/>
          <p14:tracePt t="15277" x="5181600" y="3524250"/>
          <p14:tracePt t="15294" x="5232400" y="3524250"/>
          <p14:tracePt t="15306" x="5251450" y="3530600"/>
          <p14:tracePt t="15327" x="5295900" y="3536950"/>
          <p14:tracePt t="15344" x="5321300" y="3536950"/>
          <p14:tracePt t="15360" x="5359400" y="3543300"/>
          <p14:tracePt t="15377" x="5384800" y="3543300"/>
          <p14:tracePt t="15393" x="5391150" y="3543300"/>
          <p14:tracePt t="15410" x="5403850" y="3543300"/>
          <p14:tracePt t="15427" x="5410200" y="3543300"/>
          <p14:tracePt t="15443" x="5429250" y="3543300"/>
          <p14:tracePt t="15460" x="5435600" y="3543300"/>
          <p14:tracePt t="15512" x="5441950" y="3543300"/>
          <p14:tracePt t="15744" x="0" y="0"/>
        </p14:tracePtLst>
        <p14:tracePtLst>
          <p14:tracePt t="29625" x="9251950" y="6457950"/>
          <p14:tracePt t="30288" x="9258300" y="6457950"/>
          <p14:tracePt t="30296" x="9264650" y="6457950"/>
          <p14:tracePt t="30308" x="9277350" y="6457950"/>
          <p14:tracePt t="30325" x="9296400" y="6457950"/>
          <p14:tracePt t="30331" x="9309100" y="6464300"/>
          <p14:tracePt t="30335" x="9315450" y="6464300"/>
          <p14:tracePt t="30358" x="9334500" y="6470650"/>
          <p14:tracePt t="30374" x="9340850" y="6470650"/>
          <p14:tracePt t="30409" x="9353550" y="6470650"/>
          <p14:tracePt t="30426" x="9359900" y="6477000"/>
          <p14:tracePt t="30442" x="9372600" y="6477000"/>
          <p14:tracePt t="30447" x="9378950" y="6477000"/>
          <p14:tracePt t="30456" x="9385300" y="6477000"/>
          <p14:tracePt t="30465" x="9391650" y="6477000"/>
          <p14:tracePt t="30476" x="9404350" y="6477000"/>
          <p14:tracePt t="30481" x="9417050" y="6477000"/>
          <p14:tracePt t="30492" x="9423400" y="6477000"/>
          <p14:tracePt t="30509" x="9442450" y="6477000"/>
          <p14:tracePt t="30513" x="9448800" y="6483350"/>
          <p14:tracePt t="30543" x="9474200" y="6483350"/>
          <p14:tracePt t="30559" x="9486900" y="6489700"/>
          <p14:tracePt t="30576" x="9505950" y="6489700"/>
          <p14:tracePt t="30592" x="9512300" y="6489700"/>
          <p14:tracePt t="30609" x="9525000" y="6489700"/>
          <p14:tracePt t="30628" x="9537700" y="6489700"/>
          <p14:tracePt t="30643" x="9544050" y="6489700"/>
          <p14:tracePt t="30659" x="9563100" y="6489700"/>
          <p14:tracePt t="30664" x="9569450" y="6489700"/>
          <p14:tracePt t="30676" x="9575800" y="6496050"/>
          <p14:tracePt t="30693" x="9588500" y="6496050"/>
          <p14:tracePt t="30698" x="9594850" y="6502400"/>
          <p14:tracePt t="30709" x="9601200" y="6502400"/>
          <p14:tracePt t="30715" x="9607550" y="6502400"/>
          <p14:tracePt t="30727" x="9620250" y="6502400"/>
          <p14:tracePt t="30742" x="9626600" y="6502400"/>
          <p14:tracePt t="30759" x="9639300" y="6502400"/>
          <p14:tracePt t="30776" x="9652000" y="6502400"/>
          <p14:tracePt t="30793" x="9664700" y="6508750"/>
          <p14:tracePt t="30809" x="9690100" y="6508750"/>
          <p14:tracePt t="30815" x="9702800" y="6508750"/>
          <p14:tracePt t="30826" x="9709150" y="6508750"/>
          <p14:tracePt t="30843" x="9740900" y="6515100"/>
          <p14:tracePt t="30859" x="9747250" y="6515100"/>
          <p14:tracePt t="30876" x="9772650" y="6515100"/>
          <p14:tracePt t="30881" x="9779000" y="6521450"/>
          <p14:tracePt t="30893" x="9791700" y="6521450"/>
          <p14:tracePt t="30900" x="9804400" y="6527800"/>
          <p14:tracePt t="30909" x="9810750" y="6527800"/>
          <p14:tracePt t="30927" x="9829800" y="6527800"/>
          <p14:tracePt t="30960" x="9836150" y="6527800"/>
          <p14:tracePt t="31179" x="0" y="0"/>
        </p14:tracePtLst>
      </p14:laserTraceLst>
    </p:ext>
    <p:ext uri="{E180D4A7-C9FB-4DFB-919C-405C955672EB}">
      <p14:showEvtLst xmlns:p14="http://schemas.microsoft.com/office/powerpoint/2010/main">
        <p14:playEvt time="20" objId="4"/>
        <p14:stopEvt time="31551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C5520-D1E7-4912-AE3E-D19622196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Successfully Transition to NextGen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E6375-6590-4113-BA74-36C4AD1C2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513" y="2489644"/>
            <a:ext cx="4240129" cy="34122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700" dirty="0">
                <a:solidFill>
                  <a:schemeClr val="tx1"/>
                </a:solidFill>
              </a:rPr>
              <a:t>	Select </a:t>
            </a:r>
            <a:r>
              <a:rPr lang="en-US" sz="1700" b="1" dirty="0">
                <a:solidFill>
                  <a:schemeClr val="tx1"/>
                </a:solidFill>
              </a:rPr>
              <a:t>Upgrade</a:t>
            </a:r>
            <a:r>
              <a:rPr lang="en-US" sz="1700" dirty="0">
                <a:solidFill>
                  <a:schemeClr val="tx1"/>
                </a:solidFill>
              </a:rPr>
              <a:t> link 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tx1"/>
                </a:solidFill>
              </a:rPr>
              <a:t>	Complete the upgrade by verifying 	your personal information: </a:t>
            </a:r>
          </a:p>
          <a:p>
            <a:pPr marL="0" indent="0">
              <a:buNone/>
            </a:pPr>
            <a:r>
              <a:rPr lang="en-US" sz="1700" b="1" dirty="0">
                <a:solidFill>
                  <a:schemeClr val="tx1"/>
                </a:solidFill>
              </a:rPr>
              <a:t>	Person</a:t>
            </a:r>
            <a:r>
              <a:rPr lang="en-US" sz="1700" dirty="0">
                <a:solidFill>
                  <a:schemeClr val="tx1"/>
                </a:solidFill>
              </a:rPr>
              <a:t>, </a:t>
            </a:r>
            <a:r>
              <a:rPr lang="en-US" sz="1700" b="1" dirty="0">
                <a:solidFill>
                  <a:schemeClr val="tx1"/>
                </a:solidFill>
              </a:rPr>
              <a:t>Address</a:t>
            </a:r>
            <a:r>
              <a:rPr lang="en-US" sz="1700" dirty="0">
                <a:solidFill>
                  <a:schemeClr val="tx1"/>
                </a:solidFill>
              </a:rPr>
              <a:t>, and </a:t>
            </a:r>
            <a:r>
              <a:rPr lang="en-US" sz="1700" b="1" dirty="0">
                <a:solidFill>
                  <a:schemeClr val="tx1"/>
                </a:solidFill>
              </a:rPr>
              <a:t>Security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tx1"/>
                </a:solidFill>
              </a:rPr>
              <a:t>	Create new username, password, 	and security questions.</a:t>
            </a:r>
          </a:p>
          <a:p>
            <a:pPr marL="0" indent="0">
              <a:buNone/>
            </a:pPr>
            <a:endParaRPr lang="en-US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1700" b="1" dirty="0">
                <a:solidFill>
                  <a:schemeClr val="tx1"/>
                </a:solidFill>
              </a:rPr>
              <a:t>	NOTE:</a:t>
            </a: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6AAA0-C497-426C-839F-BE8467C74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0249" y="2419205"/>
            <a:ext cx="5563603" cy="3482728"/>
          </a:xfrm>
          <a:prstGeom prst="rect">
            <a:avLst/>
          </a:prstGeom>
        </p:spPr>
      </p:pic>
      <p:sp>
        <p:nvSpPr>
          <p:cNvPr id="7" name="Arrow: Chevron 6">
            <a:extLst>
              <a:ext uri="{FF2B5EF4-FFF2-40B4-BE49-F238E27FC236}">
                <a16:creationId xmlns:a16="http://schemas.microsoft.com/office/drawing/2014/main" id="{609FBD96-1D78-4BA7-A272-2D8131BF0005}"/>
              </a:ext>
            </a:extLst>
          </p:cNvPr>
          <p:cNvSpPr/>
          <p:nvPr/>
        </p:nvSpPr>
        <p:spPr>
          <a:xfrm>
            <a:off x="1154953" y="2570206"/>
            <a:ext cx="176168" cy="1510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3CD5B5-ABC2-44A5-9E77-5E4E44688928}"/>
              </a:ext>
            </a:extLst>
          </p:cNvPr>
          <p:cNvCxnSpPr>
            <a:cxnSpLocks/>
            <a:stCxn id="9" idx="1"/>
            <a:endCxn id="9" idx="5"/>
          </p:cNvCxnSpPr>
          <p:nvPr/>
        </p:nvCxnSpPr>
        <p:spPr>
          <a:xfrm>
            <a:off x="2499301" y="4911809"/>
            <a:ext cx="1167883" cy="10888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C63C78DD-12DE-4B43-A1F6-EF8F9B33053A}"/>
              </a:ext>
            </a:extLst>
          </p:cNvPr>
          <p:cNvSpPr/>
          <p:nvPr/>
        </p:nvSpPr>
        <p:spPr>
          <a:xfrm>
            <a:off x="2257425" y="4686300"/>
            <a:ext cx="1651635" cy="1539875"/>
          </a:xfrm>
          <a:prstGeom prst="flowChartConnector">
            <a:avLst/>
          </a:prstGeom>
          <a:solidFill>
            <a:srgbClr val="FF0000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130970-A9E3-4175-87AD-4356990C58B5}"/>
              </a:ext>
            </a:extLst>
          </p:cNvPr>
          <p:cNvSpPr/>
          <p:nvPr/>
        </p:nvSpPr>
        <p:spPr>
          <a:xfrm>
            <a:off x="1936336" y="5070936"/>
            <a:ext cx="22824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Old PACER username and password</a:t>
            </a:r>
            <a:endParaRPr 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39F0D5F1-8670-4D58-9CFD-870F99DAA53F}"/>
              </a:ext>
            </a:extLst>
          </p:cNvPr>
          <p:cNvSpPr/>
          <p:nvPr/>
        </p:nvSpPr>
        <p:spPr>
          <a:xfrm>
            <a:off x="1154953" y="4160569"/>
            <a:ext cx="176168" cy="1510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Slide no. 4">
            <a:hlinkClick r:id="" action="ppaction://media"/>
            <a:extLst>
              <a:ext uri="{FF2B5EF4-FFF2-40B4-BE49-F238E27FC236}">
                <a16:creationId xmlns:a16="http://schemas.microsoft.com/office/drawing/2014/main" id="{F91FCCB9-E74D-4647-AC9A-4377C73CD23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440" y="6400800"/>
            <a:ext cx="274320" cy="27432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F48F6B0-58B2-48E9-9791-8AC60329E22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0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825">
        <p:split orient="vert"/>
      </p:transition>
    </mc:Choice>
    <mc:Fallback xmlns="">
      <p:transition spd="slow" advTm="2882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2421" x="6203950" y="2901950"/>
          <p14:tracePt t="12483" x="6299200" y="2921000"/>
          <p14:tracePt t="12488" x="6311900" y="2927350"/>
          <p14:tracePt t="12528" x="6369050" y="2927350"/>
          <p14:tracePt t="12546" x="6375400" y="2927350"/>
          <p14:tracePt t="12562" x="6381750" y="2927350"/>
          <p14:tracePt t="12579" x="6388100" y="2927350"/>
          <p14:tracePt t="12583" x="6394450" y="2927350"/>
          <p14:tracePt t="12606" x="6407150" y="2927350"/>
          <p14:tracePt t="12622" x="6413500" y="2927350"/>
          <p14:tracePt t="12639" x="6419850" y="2927350"/>
          <p14:tracePt t="12656" x="6432550" y="2927350"/>
          <p14:tracePt t="12672" x="6451600" y="2927350"/>
          <p14:tracePt t="12677" x="6464300" y="2927350"/>
          <p14:tracePt t="12689" x="6470650" y="2927350"/>
          <p14:tracePt t="12706" x="6489700" y="2927350"/>
          <p14:tracePt t="12710" x="6496050" y="2927350"/>
          <p14:tracePt t="12722" x="6502400" y="2927350"/>
          <p14:tracePt t="12739" x="6515100" y="2927350"/>
          <p14:tracePt t="12746" x="6521450" y="2927350"/>
          <p14:tracePt t="12773" x="6527800" y="2927350"/>
          <p14:tracePt t="12789" x="6534150" y="2927350"/>
          <p14:tracePt t="12809" x="6540500" y="2927350"/>
          <p14:tracePt t="12814" x="6546850" y="2927350"/>
          <p14:tracePt t="12823" x="6553200" y="2927350"/>
          <p14:tracePt t="12840" x="6578600" y="2927350"/>
          <p14:tracePt t="12848" x="6584950" y="2927350"/>
          <p14:tracePt t="12857" x="6597650" y="2927350"/>
          <p14:tracePt t="12874" x="6623050" y="2927350"/>
          <p14:tracePt t="12879" x="6635750" y="2927350"/>
          <p14:tracePt t="12907" x="6667500" y="2933700"/>
          <p14:tracePt t="12912" x="6673850" y="2933700"/>
          <p14:tracePt t="12923" x="6680200" y="2933700"/>
          <p14:tracePt t="12928" x="6686550" y="2933700"/>
          <p14:tracePt t="12939" x="6692900" y="2933700"/>
          <p14:tracePt t="12943" x="6705600" y="2940050"/>
          <p14:tracePt t="12956" x="6711950" y="2940050"/>
          <p14:tracePt t="12973" x="6737350" y="2946400"/>
          <p14:tracePt t="12989" x="6750050" y="2946400"/>
          <p14:tracePt t="13006" x="6775450" y="2946400"/>
          <p14:tracePt t="13023" x="6788150" y="2946400"/>
          <p14:tracePt t="13040" x="6813550" y="2946400"/>
          <p14:tracePt t="13056" x="6832600" y="2952750"/>
          <p14:tracePt t="13064" x="6845300" y="2952750"/>
          <p14:tracePt t="13074" x="6858000" y="2952750"/>
          <p14:tracePt t="13080" x="6864350" y="2952750"/>
          <p14:tracePt t="13090" x="6870700" y="2952750"/>
          <p14:tracePt t="13106" x="6896100" y="2952750"/>
          <p14:tracePt t="13110" x="6908800" y="2952750"/>
          <p14:tracePt t="13123" x="6921500" y="2952750"/>
          <p14:tracePt t="13140" x="6940550" y="2959100"/>
          <p14:tracePt t="13143" x="6953250" y="2959100"/>
          <p14:tracePt t="13157" x="6972300" y="2959100"/>
          <p14:tracePt t="13173" x="6997700" y="2959100"/>
          <p14:tracePt t="13190" x="7035800" y="2959100"/>
          <p14:tracePt t="13206" x="7054850" y="2959100"/>
          <p14:tracePt t="13223" x="7073900" y="2959100"/>
          <p14:tracePt t="13240" x="7092950" y="2965450"/>
          <p14:tracePt t="13257" x="7112000" y="2965450"/>
          <p14:tracePt t="13273" x="7124700" y="2965450"/>
          <p14:tracePt t="13277" x="7131050" y="2965450"/>
          <p14:tracePt t="13290" x="7137400" y="2965450"/>
          <p14:tracePt t="13308" x="7162800" y="2965450"/>
          <p14:tracePt t="13311" x="7169150" y="2965450"/>
          <p14:tracePt t="13323" x="7181850" y="2965450"/>
          <p14:tracePt t="13340" x="7200900" y="2965450"/>
          <p14:tracePt t="13343" x="7207250" y="2965450"/>
          <p14:tracePt t="13357" x="7232650" y="2965450"/>
          <p14:tracePt t="13373" x="7245350" y="2965450"/>
          <p14:tracePt t="13390" x="7270750" y="2965450"/>
          <p14:tracePt t="13407" x="7308850" y="2965450"/>
          <p14:tracePt t="13423" x="7340600" y="2965450"/>
          <p14:tracePt t="13439" x="7378700" y="2965450"/>
          <p14:tracePt t="13456" x="7410450" y="2965450"/>
          <p14:tracePt t="13473" x="7442200" y="2965450"/>
          <p14:tracePt t="13489" x="7467600" y="2965450"/>
          <p14:tracePt t="13506" x="7493000" y="2965450"/>
          <p14:tracePt t="13509" x="7512050" y="2965450"/>
          <p14:tracePt t="13523" x="7531100" y="2965450"/>
          <p14:tracePt t="13540" x="7562850" y="2965450"/>
          <p14:tracePt t="13543" x="7569200" y="2965450"/>
          <p14:tracePt t="13556" x="7600950" y="2965450"/>
          <p14:tracePt t="13573" x="7620000" y="2965450"/>
          <p14:tracePt t="13590" x="7639050" y="2965450"/>
          <p14:tracePt t="13606" x="7658100" y="2965450"/>
          <p14:tracePt t="13623" x="7677150" y="2965450"/>
          <p14:tracePt t="13640" x="7696200" y="2965450"/>
          <p14:tracePt t="13657" x="7702550" y="2965450"/>
          <p14:tracePt t="13673" x="7708900" y="2965450"/>
          <p14:tracePt t="13706" x="7721600" y="2965450"/>
          <p14:tracePt t="13709" x="7727950" y="2965450"/>
          <p14:tracePt t="13723" x="7734300" y="2965450"/>
          <p14:tracePt t="13740" x="7747000" y="2965450"/>
          <p14:tracePt t="13756" x="7759700" y="2965450"/>
          <p14:tracePt t="13776" x="7772400" y="2965450"/>
          <p14:tracePt t="13794" x="7778750" y="2965450"/>
          <p14:tracePt t="13798" x="7785100" y="2971800"/>
          <p14:tracePt t="13806" x="7791450" y="2971800"/>
          <p14:tracePt t="13823" x="7797800" y="2971800"/>
          <p14:tracePt t="13857" x="7804150" y="2971800"/>
          <p14:tracePt t="14045" x="7823200" y="2971800"/>
          <p14:tracePt t="14057" x="7848600" y="2971800"/>
          <p14:tracePt t="14074" x="7893050" y="2971800"/>
          <p14:tracePt t="14078" x="7905750" y="2971800"/>
          <p14:tracePt t="14107" x="7918450" y="2971800"/>
          <p14:tracePt t="14438" x="0" y="0"/>
        </p14:tracePtLst>
        <p14:tracePtLst>
          <p14:tracePt t="19208" x="7531100" y="5664200"/>
          <p14:tracePt t="19278" x="7550150" y="5664200"/>
          <p14:tracePt t="19295" x="7562850" y="5664200"/>
          <p14:tracePt t="19312" x="7581900" y="5664200"/>
          <p14:tracePt t="19329" x="7594600" y="5664200"/>
          <p14:tracePt t="19345" x="7613650" y="5664200"/>
          <p14:tracePt t="19351" x="7632700" y="5664200"/>
          <p14:tracePt t="19362" x="7651750" y="5664200"/>
          <p14:tracePt t="19379" x="7677150" y="5664200"/>
          <p14:tracePt t="19383" x="7696200" y="5670550"/>
          <p14:tracePt t="19395" x="7702550" y="5670550"/>
          <p14:tracePt t="19412" x="7715250" y="5676900"/>
          <p14:tracePt t="19429" x="7721600" y="5676900"/>
          <p14:tracePt t="19445" x="7734300" y="5676900"/>
          <p14:tracePt t="19462" x="7747000" y="5676900"/>
          <p14:tracePt t="19469" x="7753350" y="5683250"/>
          <p14:tracePt t="19479" x="7766050" y="5683250"/>
          <p14:tracePt t="19495" x="7785100" y="5683250"/>
          <p14:tracePt t="19512" x="7791450" y="5683250"/>
          <p14:tracePt t="19535" x="7797800" y="5683250"/>
          <p14:tracePt t="19562" x="7816850" y="5683250"/>
          <p14:tracePt t="19580" x="7842250" y="5683250"/>
          <p14:tracePt t="19596" x="7848600" y="5683250"/>
          <p14:tracePt t="19767" x="0" y="0"/>
        </p14:tracePtLst>
      </p14:laserTraceLst>
    </p:ext>
    <p:ext uri="{E180D4A7-C9FB-4DFB-919C-405C955672EB}">
      <p14:showEvtLst xmlns:p14="http://schemas.microsoft.com/office/powerpoint/2010/main">
        <p14:playEvt time="16" objId="6"/>
        <p14:stopEvt time="28299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12E2D7-47A8-46A3-807F-14CB8B09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865778"/>
            <a:ext cx="3505200" cy="1600200"/>
          </a:xfrm>
        </p:spPr>
        <p:txBody>
          <a:bodyPr/>
          <a:lstStyle/>
          <a:p>
            <a:r>
              <a:rPr lang="en-US" sz="3200" dirty="0"/>
              <a:t>Creating a PACER Account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088352-ED8C-4AC3-A098-C9B10D576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208" y="314630"/>
            <a:ext cx="4503761" cy="622874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4A1B58F-B950-446A-873C-994B016F5A1D}"/>
              </a:ext>
            </a:extLst>
          </p:cNvPr>
          <p:cNvSpPr txBox="1">
            <a:spLocks/>
          </p:cNvSpPr>
          <p:nvPr/>
        </p:nvSpPr>
        <p:spPr>
          <a:xfrm>
            <a:off x="969896" y="1864360"/>
            <a:ext cx="3864994" cy="41278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>
                <a:solidFill>
                  <a:schemeClr val="bg1"/>
                </a:solidFill>
              </a:rPr>
              <a:t>Go to:</a:t>
            </a: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b="1" dirty="0">
                <a:solidFill>
                  <a:srgbClr val="002060"/>
                </a:solidFill>
                <a:hlinkClick r:id="rId6"/>
              </a:rPr>
              <a:t>https://pacer.uscourts.gov/register-account/pacer-case-search-only</a:t>
            </a:r>
            <a:endParaRPr lang="en-US" sz="1700" b="1" dirty="0">
              <a:solidFill>
                <a:srgbClr val="002060"/>
              </a:solidFill>
            </a:endParaRPr>
          </a:p>
          <a:p>
            <a:endParaRPr lang="en-US" sz="17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chemeClr val="bg1"/>
                </a:solidFill>
              </a:rPr>
              <a:t>Click:</a:t>
            </a:r>
          </a:p>
          <a:p>
            <a:endParaRPr lang="en-US" sz="1700" dirty="0">
              <a:solidFill>
                <a:schemeClr val="tx1"/>
              </a:solidFill>
            </a:endParaRPr>
          </a:p>
          <a:p>
            <a:endParaRPr lang="en-US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7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chemeClr val="bg1"/>
                </a:solidFill>
              </a:rPr>
              <a:t>You will be redirected to the registration form.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4C7842-278F-436F-B868-415D139825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6005" y="3680641"/>
            <a:ext cx="3152775" cy="495300"/>
          </a:xfrm>
          <a:prstGeom prst="rect">
            <a:avLst/>
          </a:prstGeom>
        </p:spPr>
      </p:pic>
      <p:sp>
        <p:nvSpPr>
          <p:cNvPr id="9" name="Arrow: Chevron 8">
            <a:extLst>
              <a:ext uri="{FF2B5EF4-FFF2-40B4-BE49-F238E27FC236}">
                <a16:creationId xmlns:a16="http://schemas.microsoft.com/office/drawing/2014/main" id="{23FED47D-7CFF-4474-A3CE-FC9418FD2A02}"/>
              </a:ext>
            </a:extLst>
          </p:cNvPr>
          <p:cNvSpPr/>
          <p:nvPr/>
        </p:nvSpPr>
        <p:spPr>
          <a:xfrm>
            <a:off x="696265" y="1982168"/>
            <a:ext cx="176168" cy="1510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6C64510A-202F-4693-8822-D4AA2181674F}"/>
              </a:ext>
            </a:extLst>
          </p:cNvPr>
          <p:cNvSpPr/>
          <p:nvPr/>
        </p:nvSpPr>
        <p:spPr>
          <a:xfrm>
            <a:off x="696265" y="3277999"/>
            <a:ext cx="176168" cy="1510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8472AC8B-F9F8-489B-A5E2-391FA3A35ACF}"/>
              </a:ext>
            </a:extLst>
          </p:cNvPr>
          <p:cNvSpPr/>
          <p:nvPr/>
        </p:nvSpPr>
        <p:spPr>
          <a:xfrm>
            <a:off x="695331" y="4820896"/>
            <a:ext cx="176168" cy="1510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Slide no. 5">
            <a:hlinkClick r:id="" action="ppaction://media"/>
            <a:extLst>
              <a:ext uri="{FF2B5EF4-FFF2-40B4-BE49-F238E27FC236}">
                <a16:creationId xmlns:a16="http://schemas.microsoft.com/office/drawing/2014/main" id="{9A1F687E-0AA4-4082-BD39-DEB0C44CBCD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440" y="6400800"/>
            <a:ext cx="274320" cy="274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540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615">
        <p:split orient="vert"/>
      </p:transition>
    </mc:Choice>
    <mc:Fallback xmlns="">
      <p:transition spd="slow" advClick="0" advTm="1561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8"/>
        <p14:stopEvt time="12860" objId="8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37B0DD9-88D5-4E4B-8102-2F39445B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/>
          <a:lstStyle/>
          <a:p>
            <a:r>
              <a:rPr lang="en-US" dirty="0"/>
              <a:t>Steps to Successfully Transition to NextGen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64E17D-0123-4782-B5F7-9BABC136D520}"/>
              </a:ext>
            </a:extLst>
          </p:cNvPr>
          <p:cNvSpPr txBox="1">
            <a:spLocks/>
          </p:cNvSpPr>
          <p:nvPr/>
        </p:nvSpPr>
        <p:spPr>
          <a:xfrm>
            <a:off x="1154954" y="2260600"/>
            <a:ext cx="8761412" cy="34163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>
                <a:solidFill>
                  <a:schemeClr val="tx1"/>
                </a:solidFill>
              </a:rPr>
              <a:t>Step 2: Link Your CM/ECF Filing Account to Your PACER Account</a:t>
            </a:r>
          </a:p>
          <a:p>
            <a:pPr marL="0" indent="0">
              <a:buFont typeface="Wingdings 3" charset="2"/>
              <a:buNone/>
            </a:pPr>
            <a:r>
              <a:rPr lang="en-US" sz="1600" dirty="0">
                <a:solidFill>
                  <a:schemeClr val="tx1"/>
                </a:solidFill>
              </a:rPr>
              <a:t>		Go to the NextGen CM/ECF website of the court in which you are registered 		to e-file. You can look up the court’s website using the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Court CM/ECF Lookup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Font typeface="Wingdings 3" charset="2"/>
              <a:buNone/>
            </a:pPr>
            <a:r>
              <a:rPr lang="en-US" sz="1600" dirty="0">
                <a:solidFill>
                  <a:schemeClr val="tx1"/>
                </a:solidFill>
              </a:rPr>
              <a:t>	</a:t>
            </a:r>
          </a:p>
          <a:p>
            <a:pPr marL="0" indent="0">
              <a:buFont typeface="Wingdings 3" charset="2"/>
              <a:buNone/>
            </a:pPr>
            <a:r>
              <a:rPr lang="en-US" sz="1600" dirty="0">
                <a:solidFill>
                  <a:schemeClr val="tx1"/>
                </a:solidFill>
              </a:rPr>
              <a:t>		Click the </a:t>
            </a:r>
            <a:r>
              <a:rPr lang="en-US" sz="1600" b="1" dirty="0">
                <a:solidFill>
                  <a:schemeClr val="tx1"/>
                </a:solidFill>
              </a:rPr>
              <a:t>CM/ECF Document Filing System</a:t>
            </a:r>
            <a:r>
              <a:rPr lang="en-US" sz="1600" dirty="0">
                <a:solidFill>
                  <a:schemeClr val="tx1"/>
                </a:solidFill>
              </a:rPr>
              <a:t> link. Use your upgraded PACER 			account credentials to log in.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8DD6F-5298-42CB-AF28-A38081DD31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42" r="6338" b="15862"/>
          <a:stretch/>
        </p:blipFill>
        <p:spPr>
          <a:xfrm>
            <a:off x="3388070" y="4611716"/>
            <a:ext cx="5141540" cy="1584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rrow: Chevron 6">
            <a:extLst>
              <a:ext uri="{FF2B5EF4-FFF2-40B4-BE49-F238E27FC236}">
                <a16:creationId xmlns:a16="http://schemas.microsoft.com/office/drawing/2014/main" id="{383A9F81-5DAD-4702-886B-B2E02533748A}"/>
              </a:ext>
            </a:extLst>
          </p:cNvPr>
          <p:cNvSpPr/>
          <p:nvPr/>
        </p:nvSpPr>
        <p:spPr>
          <a:xfrm>
            <a:off x="1797447" y="2793698"/>
            <a:ext cx="176168" cy="1510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B19248D0-49A4-4EC9-9D5F-38A43E90D8CB}"/>
              </a:ext>
            </a:extLst>
          </p:cNvPr>
          <p:cNvSpPr/>
          <p:nvPr/>
        </p:nvSpPr>
        <p:spPr>
          <a:xfrm>
            <a:off x="1797447" y="3762301"/>
            <a:ext cx="176168" cy="1510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Slide no. 6">
            <a:hlinkClick r:id="" action="ppaction://media"/>
            <a:extLst>
              <a:ext uri="{FF2B5EF4-FFF2-40B4-BE49-F238E27FC236}">
                <a16:creationId xmlns:a16="http://schemas.microsoft.com/office/drawing/2014/main" id="{07563E3C-6912-4D5F-9D9B-1698FA5465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" y="6400800"/>
            <a:ext cx="274320" cy="274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502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037">
        <p:split orient="vert"/>
      </p:transition>
    </mc:Choice>
    <mc:Fallback xmlns="">
      <p:transition spd="slow" advTm="3303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9"/>
        <p14:stopEvt time="31458" objId="9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7C69F45-92D3-49CC-9F44-A1608FED2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/>
          <a:lstStyle/>
          <a:p>
            <a:r>
              <a:rPr lang="en-US" dirty="0"/>
              <a:t>Steps to Successfully Transition to NextGen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32BE4D-A5CC-42B6-A2BF-364D1CBE0B7F}"/>
              </a:ext>
            </a:extLst>
          </p:cNvPr>
          <p:cNvSpPr txBox="1">
            <a:spLocks/>
          </p:cNvSpPr>
          <p:nvPr/>
        </p:nvSpPr>
        <p:spPr>
          <a:xfrm>
            <a:off x="1154953" y="2325914"/>
            <a:ext cx="8761412" cy="3416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600" dirty="0">
                <a:solidFill>
                  <a:schemeClr val="tx1"/>
                </a:solidFill>
              </a:rPr>
              <a:t>	Click the </a:t>
            </a:r>
            <a:r>
              <a:rPr lang="en-US" sz="1600" b="1" dirty="0">
                <a:solidFill>
                  <a:schemeClr val="tx1"/>
                </a:solidFill>
              </a:rPr>
              <a:t>Utilities </a:t>
            </a:r>
            <a:r>
              <a:rPr lang="en-US" sz="1600" dirty="0">
                <a:solidFill>
                  <a:schemeClr val="tx1"/>
                </a:solidFill>
              </a:rPr>
              <a:t>menu.</a:t>
            </a:r>
          </a:p>
          <a:p>
            <a:pPr marL="0" indent="0">
              <a:buFont typeface="Wingdings 3" charset="2"/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en-US" sz="1600" dirty="0">
                <a:solidFill>
                  <a:schemeClr val="tx1"/>
                </a:solidFill>
              </a:rPr>
              <a:t>	Click </a:t>
            </a:r>
            <a:r>
              <a:rPr lang="en-US" sz="1600" b="1" dirty="0">
                <a:solidFill>
                  <a:schemeClr val="tx1"/>
                </a:solidFill>
              </a:rPr>
              <a:t>Link a CM/ECF account to my PACER account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Font typeface="Wingdings 3" charset="2"/>
              <a:buNone/>
            </a:pPr>
            <a:r>
              <a:rPr lang="en-US" sz="1600" dirty="0">
                <a:solidFill>
                  <a:schemeClr val="tx1"/>
                </a:solidFill>
              </a:rPr>
              <a:t>			 If you do not see this option:</a:t>
            </a:r>
          </a:p>
          <a:p>
            <a:pPr marL="0" indent="0">
              <a:buFont typeface="Wingdings 3" charset="2"/>
              <a:buNone/>
            </a:pPr>
            <a:r>
              <a:rPr lang="en-US" sz="1600" b="1" dirty="0">
                <a:solidFill>
                  <a:schemeClr val="tx1"/>
                </a:solidFill>
              </a:rPr>
              <a:t>						NextGen Release 1.1 Menu Items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Wingdings 3" charset="2"/>
              <a:buNone/>
            </a:pPr>
            <a:r>
              <a:rPr lang="en-US" sz="1600" b="1" dirty="0">
                <a:solidFill>
                  <a:schemeClr val="tx1"/>
                </a:solidFill>
              </a:rPr>
              <a:t>						Link a CM/ECF account to my PACER account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buFont typeface="Wingdings 3" charset="2"/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B867F-5C86-4430-AE18-FDA378160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325" y="4626610"/>
            <a:ext cx="5467350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rrow: Chevron 6">
            <a:extLst>
              <a:ext uri="{FF2B5EF4-FFF2-40B4-BE49-F238E27FC236}">
                <a16:creationId xmlns:a16="http://schemas.microsoft.com/office/drawing/2014/main" id="{285D3CAE-543D-44B7-A7F0-8E9AA4EBF800}"/>
              </a:ext>
            </a:extLst>
          </p:cNvPr>
          <p:cNvSpPr/>
          <p:nvPr/>
        </p:nvSpPr>
        <p:spPr>
          <a:xfrm>
            <a:off x="1328817" y="2427938"/>
            <a:ext cx="176168" cy="1510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26E9D6C3-316F-4C98-89F3-448075C06D6D}"/>
              </a:ext>
            </a:extLst>
          </p:cNvPr>
          <p:cNvSpPr/>
          <p:nvPr/>
        </p:nvSpPr>
        <p:spPr>
          <a:xfrm>
            <a:off x="1328817" y="3183010"/>
            <a:ext cx="176168" cy="1510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Slide no. 7">
            <a:hlinkClick r:id="" action="ppaction://media"/>
            <a:extLst>
              <a:ext uri="{FF2B5EF4-FFF2-40B4-BE49-F238E27FC236}">
                <a16:creationId xmlns:a16="http://schemas.microsoft.com/office/drawing/2014/main" id="{86D35F2A-C48E-40CD-838E-914AB50B45A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" y="6400800"/>
            <a:ext cx="274320" cy="274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055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700">
        <p:split orient="vert"/>
      </p:transition>
    </mc:Choice>
    <mc:Fallback xmlns="">
      <p:transition spd="slow" advTm="197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stopEvt time="18246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E440F-600E-49A8-87D0-B8C5159DA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Successfully Transition to NextGen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BAB15-B87D-43B3-8B34-31E8C9F0E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789" y="2256857"/>
            <a:ext cx="6141493" cy="42581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Enter your CM/ECF login and password.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Confirm the CM/ECF account being linked to the 	PACER account.</a:t>
            </a:r>
          </a:p>
          <a:p>
            <a:pPr>
              <a:buAutoNum type="arabicPeriod" startAt="6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If successful, you will be sent to the welcome 	screen for that court.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400" b="1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200" b="1" i="1" dirty="0">
                <a:solidFill>
                  <a:srgbClr val="002060"/>
                </a:solidFill>
              </a:rPr>
              <a:t>To obtain your CM/ECF username or reset your password, contact the court.</a:t>
            </a:r>
            <a:endParaRPr lang="en-US" sz="1600" b="1" i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28713F-5AB7-42ED-9656-A684A0B34A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945692" y="2656881"/>
            <a:ext cx="4824412" cy="3362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rrow: Chevron 6">
            <a:extLst>
              <a:ext uri="{FF2B5EF4-FFF2-40B4-BE49-F238E27FC236}">
                <a16:creationId xmlns:a16="http://schemas.microsoft.com/office/drawing/2014/main" id="{158A3B9C-8E39-493C-9481-6594B840694E}"/>
              </a:ext>
            </a:extLst>
          </p:cNvPr>
          <p:cNvSpPr/>
          <p:nvPr/>
        </p:nvSpPr>
        <p:spPr>
          <a:xfrm>
            <a:off x="860305" y="2384928"/>
            <a:ext cx="176168" cy="1510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37C0B0FA-4FFE-40F5-B191-A6B4DA3CD339}"/>
              </a:ext>
            </a:extLst>
          </p:cNvPr>
          <p:cNvSpPr/>
          <p:nvPr/>
        </p:nvSpPr>
        <p:spPr>
          <a:xfrm>
            <a:off x="860305" y="3200967"/>
            <a:ext cx="176168" cy="1510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CC0AE5FA-BB82-4ADE-A58D-654CD8AAE7C4}"/>
              </a:ext>
            </a:extLst>
          </p:cNvPr>
          <p:cNvSpPr/>
          <p:nvPr/>
        </p:nvSpPr>
        <p:spPr>
          <a:xfrm>
            <a:off x="860305" y="4234906"/>
            <a:ext cx="176168" cy="1510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Slide no. 8">
            <a:hlinkClick r:id="" action="ppaction://media"/>
            <a:extLst>
              <a:ext uri="{FF2B5EF4-FFF2-40B4-BE49-F238E27FC236}">
                <a16:creationId xmlns:a16="http://schemas.microsoft.com/office/drawing/2014/main" id="{DB0F75F7-2D7F-463A-A2DD-406680B1B07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" y="6400800"/>
            <a:ext cx="274320" cy="274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41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954">
        <p:split orient="vert"/>
      </p:transition>
    </mc:Choice>
    <mc:Fallback xmlns="">
      <p:transition spd="slow" advTm="2995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28485" objId="5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1">
            <a:extLst>
              <a:ext uri="{FF2B5EF4-FFF2-40B4-BE49-F238E27FC236}">
                <a16:creationId xmlns:a16="http://schemas.microsoft.com/office/drawing/2014/main" id="{1DD029FC-684F-483A-A8BD-1F092BFFB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3C96DD-C9B2-4B53-AEC5-8CB276D3C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6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62F19CA-71D7-45F5-9123-CA712C528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886C2A0-05BA-4243-B351-00C64563A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C87CEB4-8F81-455D-A076-159940550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9FC7F0-1AE4-4459-B8F2-219D7598B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D48B9DA-44B2-4334-96CF-D089EFEC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9089964-B99F-487E-840E-FD3D7E88C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C4611E9-9EAD-44EF-967C-9F3F3066D0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5916A076-E219-44E3-8EB5-1C04EFCD17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764F0A0-D07C-4159-9427-D25058257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47C794-DD90-4D91-829F-2F92D74D4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9A91F91-27C6-4301-95BB-38D75819E4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6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146DDC2-5A93-4B50-B8F4-B5311F9EC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9AA3227-4C96-4188-B279-CBD4D28FA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3943AC8-1C36-402E-9CF9-236EC8994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107455A9-9423-4813-B4F5-5987FC507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523852" y="18006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553DE0C0-A442-421A-BC88-7C91FBC0D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612744" y="27763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0D557BDA-150C-4379-BDD2-E21312590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66090E-8F68-4954-9A00-648F7EBE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96" y="922790"/>
            <a:ext cx="6394021" cy="53667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dirty="0">
                <a:solidFill>
                  <a:srgbClr val="FFD757"/>
                </a:solidFill>
                <a:latin typeface="Arial Black" panose="020B0A04020102020204" pitchFamily="34" charset="0"/>
              </a:rPr>
              <a:t>Thank you</a:t>
            </a:r>
            <a:br>
              <a:rPr lang="en-US" sz="8000" dirty="0">
                <a:solidFill>
                  <a:srgbClr val="FFD757"/>
                </a:solidFill>
                <a:latin typeface="Arial Black" panose="020B0A04020102020204" pitchFamily="34" charset="0"/>
              </a:rPr>
            </a:br>
            <a:r>
              <a:rPr lang="en-US" sz="8000" dirty="0">
                <a:solidFill>
                  <a:srgbClr val="FFD757"/>
                </a:solidFill>
                <a:latin typeface="Arial Black" panose="020B0A04020102020204" pitchFamily="34" charset="0"/>
              </a:rPr>
              <a:t>for watching!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0D4F95-AC40-4C7F-8794-DF2B6F750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4A6BBB-07F3-4681-80C4-A95095601252}"/>
              </a:ext>
            </a:extLst>
          </p:cNvPr>
          <p:cNvSpPr txBox="1"/>
          <p:nvPr/>
        </p:nvSpPr>
        <p:spPr>
          <a:xfrm>
            <a:off x="7289800" y="5458559"/>
            <a:ext cx="47230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The CACTTC Bankruptcy Committee presented this video as a part of a training series to facilitate training for staff who monitor and manage taxpayer bankruptcy filings. This is not legal advice, nor is it intended to replace legal counsel.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6BB625-19E8-4FAC-914E-AE474919C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9908" y="1032068"/>
            <a:ext cx="2304569" cy="2362473"/>
          </a:xfrm>
          <a:prstGeom prst="rect">
            <a:avLst/>
          </a:prstGeom>
        </p:spPr>
      </p:pic>
      <p:pic>
        <p:nvPicPr>
          <p:cNvPr id="7" name="Content Placeholder 6" descr="Logo&#10;&#10;Description automatically generated">
            <a:extLst>
              <a:ext uri="{FF2B5EF4-FFF2-40B4-BE49-F238E27FC236}">
                <a16:creationId xmlns:a16="http://schemas.microsoft.com/office/drawing/2014/main" id="{8DC153DD-91BA-4784-A4D0-19D0F7B642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9451500" y="3151772"/>
            <a:ext cx="2188580" cy="2183108"/>
          </a:xfrm>
          <a:prstGeom prst="rect">
            <a:avLst/>
          </a:prstGeom>
        </p:spPr>
      </p:pic>
      <p:pic>
        <p:nvPicPr>
          <p:cNvPr id="3" name="Slide no. 9">
            <a:hlinkClick r:id="" action="ppaction://media"/>
            <a:extLst>
              <a:ext uri="{FF2B5EF4-FFF2-40B4-BE49-F238E27FC236}">
                <a16:creationId xmlns:a16="http://schemas.microsoft.com/office/drawing/2014/main" id="{CAC2A911-9F52-4BBC-B935-59D26948B72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440" y="6400800"/>
            <a:ext cx="274320" cy="274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84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230">
        <p:split orient="vert"/>
      </p:transition>
    </mc:Choice>
    <mc:Fallback xmlns="">
      <p:transition spd="slow" advTm="923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35" grpId="0"/>
    </p:bldLst>
  </p:timing>
  <p:extLst>
    <p:ext uri="{E180D4A7-C9FB-4DFB-919C-405C955672EB}">
      <p14:showEvtLst xmlns:p14="http://schemas.microsoft.com/office/powerpoint/2010/main">
        <p14:playEvt time="0" objId="3"/>
        <p14:stopEvt time="5842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6.1|2.3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2C0F3A0E400E40A0455DF4A7AAB9AC" ma:contentTypeVersion="11" ma:contentTypeDescription="Create a new document." ma:contentTypeScope="" ma:versionID="ac54ac6ff6fe3b4b9df99049b7cebda3">
  <xsd:schema xmlns:xsd="http://www.w3.org/2001/XMLSchema" xmlns:xs="http://www.w3.org/2001/XMLSchema" xmlns:p="http://schemas.microsoft.com/office/2006/metadata/properties" xmlns:ns3="d58d1147-ad4a-4513-821c-6d8ecb321e93" xmlns:ns4="71ac5cde-02f4-4425-8bc6-fe2a1c05c785" targetNamespace="http://schemas.microsoft.com/office/2006/metadata/properties" ma:root="true" ma:fieldsID="7c951c1f69a0d63d131e22b3e6eb388c" ns3:_="" ns4:_="">
    <xsd:import namespace="d58d1147-ad4a-4513-821c-6d8ecb321e93"/>
    <xsd:import namespace="71ac5cde-02f4-4425-8bc6-fe2a1c05c78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d1147-ad4a-4513-821c-6d8ecb321e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c5cde-02f4-4425-8bc6-fe2a1c05c7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86B30A-1CE2-443E-A905-883D9CFA0E0B}">
  <ds:schemaRefs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d58d1147-ad4a-4513-821c-6d8ecb321e93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71ac5cde-02f4-4425-8bc6-fe2a1c05c78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2D9795D-B86B-45F5-A884-707D709020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1AB860-8B6C-4C4C-982A-1E74ADD1E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8d1147-ad4a-4513-821c-6d8ecb321e93"/>
    <ds:schemaRef ds:uri="71ac5cde-02f4-4425-8bc6-fe2a1c05c7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7929</TotalTime>
  <Words>435</Words>
  <Application>Microsoft Office PowerPoint</Application>
  <PresentationFormat>Widescreen</PresentationFormat>
  <Paragraphs>64</Paragraphs>
  <Slides>9</Slides>
  <Notes>3</Notes>
  <HiddenSlides>0</HiddenSlides>
  <MMClips>11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Century Gothic</vt:lpstr>
      <vt:lpstr>Wingdings</vt:lpstr>
      <vt:lpstr>Wingdings 3</vt:lpstr>
      <vt:lpstr>Ion Boardroom</vt:lpstr>
      <vt:lpstr>Migrating to the Next Generation of CM/ECF (NextGen)</vt:lpstr>
      <vt:lpstr>What is NextGen?</vt:lpstr>
      <vt:lpstr>Steps to Successfully Transition to NextGen</vt:lpstr>
      <vt:lpstr>Steps to Successfully Transition to NextGen</vt:lpstr>
      <vt:lpstr>Creating a PACER Account  </vt:lpstr>
      <vt:lpstr>Steps to Successfully Transition to NextGen</vt:lpstr>
      <vt:lpstr>Steps to Successfully Transition to NextGen</vt:lpstr>
      <vt:lpstr>Steps to Successfully Transition to NextGen</vt:lpstr>
      <vt:lpstr>Thank you for watching!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to the Next Generation of CM/CF (NextGen)</dc:title>
  <dc:creator>Yesica Herrera</dc:creator>
  <cp:lastModifiedBy>Maria Barajas</cp:lastModifiedBy>
  <cp:revision>135</cp:revision>
  <dcterms:created xsi:type="dcterms:W3CDTF">2021-06-08T15:15:20Z</dcterms:created>
  <dcterms:modified xsi:type="dcterms:W3CDTF">2022-02-09T22:11:42Z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-191786313</vt:i4>
  </property>
  <property fmtid="{D5CDD505-2E9C-101B-9397-08002B2CF9AE}" pid="3" name="_NewReviewCycle">
    <vt:lpwstr/>
  </property>
  <property fmtid="{D5CDD505-2E9C-101B-9397-08002B2CF9AE}" pid="4" name="_EmailSubject">
    <vt:lpwstr>NextGen PowerPoint Presentation</vt:lpwstr>
  </property>
  <property fmtid="{D5CDD505-2E9C-101B-9397-08002B2CF9AE}" pid="5" name="_AuthorEmail">
    <vt:lpwstr>yherrera@ttc.lacounty.gov</vt:lpwstr>
  </property>
  <property fmtid="{D5CDD505-2E9C-101B-9397-08002B2CF9AE}" pid="6" name="_AuthorEmailDisplayName">
    <vt:lpwstr>Yesica Herrera</vt:lpwstr>
  </property>
  <property fmtid="{D5CDD505-2E9C-101B-9397-08002B2CF9AE}" pid="7" name="_PreviousAdHocReviewCycleID">
    <vt:i4>-1013723693</vt:i4>
  </property>
  <property fmtid="{D5CDD505-2E9C-101B-9397-08002B2CF9AE}" pid="8" name="ContentTypeId">
    <vt:lpwstr>0x010100562C0F3A0E400E40A0455DF4A7AAB9AC</vt:lpwstr>
  </property>
</Properties>
</file>